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819" r:id="rId3"/>
    <p:sldId id="810" r:id="rId4"/>
    <p:sldId id="806" r:id="rId5"/>
    <p:sldId id="811" r:id="rId6"/>
    <p:sldId id="803" r:id="rId7"/>
    <p:sldId id="808" r:id="rId8"/>
    <p:sldId id="788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35641B"/>
    <a:srgbClr val="92C1AF"/>
    <a:srgbClr val="EF4044"/>
    <a:srgbClr val="F4F4F4"/>
    <a:srgbClr val="C6D12E"/>
    <a:srgbClr val="545455"/>
    <a:srgbClr val="005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86410" autoAdjust="0"/>
  </p:normalViewPr>
  <p:slideViewPr>
    <p:cSldViewPr snapToGrid="0" snapToObjects="1">
      <p:cViewPr varScale="1">
        <p:scale>
          <a:sx n="114" d="100"/>
          <a:sy n="114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655F4-CA4A-4E72-8E34-AC771883EBB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A3FD4E-7967-49F7-9302-95E145E49B9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Our low- and moderate-income neighbors in need</a:t>
          </a:r>
        </a:p>
      </dgm:t>
    </dgm:pt>
    <dgm:pt modelId="{B76EA87E-226F-49ED-B69D-D12F889236FA}" type="parTrans" cxnId="{A9011911-3187-4A7C-8390-CE6660223973}">
      <dgm:prSet/>
      <dgm:spPr/>
      <dgm:t>
        <a:bodyPr/>
        <a:lstStyle/>
        <a:p>
          <a:endParaRPr lang="en-US"/>
        </a:p>
      </dgm:t>
    </dgm:pt>
    <dgm:pt modelId="{EE3590CE-C74D-45AD-B5A6-6727D7ED89E9}" type="sibTrans" cxnId="{A9011911-3187-4A7C-8390-CE6660223973}">
      <dgm:prSet/>
      <dgm:spPr/>
      <dgm:t>
        <a:bodyPr/>
        <a:lstStyle/>
        <a:p>
          <a:endParaRPr lang="en-US"/>
        </a:p>
      </dgm:t>
    </dgm:pt>
    <dgm:pt modelId="{F46D6B85-0590-4977-A537-69375BA09BA5}">
      <dgm:prSet phldrT="[Text]"/>
      <dgm:spPr>
        <a:solidFill>
          <a:srgbClr val="7AC14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Older adults</a:t>
          </a:r>
        </a:p>
      </dgm:t>
    </dgm:pt>
    <dgm:pt modelId="{E401491C-46B7-4B35-8673-D80834AED453}" type="parTrans" cxnId="{16E6FE5D-FC65-4473-9E1C-4071C6B8266C}">
      <dgm:prSet/>
      <dgm:spPr/>
      <dgm:t>
        <a:bodyPr/>
        <a:lstStyle/>
        <a:p>
          <a:endParaRPr lang="en-US"/>
        </a:p>
      </dgm:t>
    </dgm:pt>
    <dgm:pt modelId="{46CE7507-8822-4B90-ABAE-ECD5DC75B10A}" type="sibTrans" cxnId="{16E6FE5D-FC65-4473-9E1C-4071C6B8266C}">
      <dgm:prSet/>
      <dgm:spPr/>
      <dgm:t>
        <a:bodyPr/>
        <a:lstStyle/>
        <a:p>
          <a:endParaRPr lang="en-US"/>
        </a:p>
      </dgm:t>
    </dgm:pt>
    <dgm:pt modelId="{9D4A9B4C-3B9A-4E80-AE2F-BA887529F82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Veterans</a:t>
          </a:r>
        </a:p>
      </dgm:t>
    </dgm:pt>
    <dgm:pt modelId="{1A2430D0-F60F-4FE9-AF09-10D072F9BF0C}" type="parTrans" cxnId="{5A4D61CB-23C9-46E1-88FB-8931BED60D00}">
      <dgm:prSet/>
      <dgm:spPr/>
      <dgm:t>
        <a:bodyPr/>
        <a:lstStyle/>
        <a:p>
          <a:endParaRPr lang="en-US"/>
        </a:p>
      </dgm:t>
    </dgm:pt>
    <dgm:pt modelId="{289F6448-5FB9-4AAD-9D2C-A6E27855AEEC}" type="sibTrans" cxnId="{5A4D61CB-23C9-46E1-88FB-8931BED60D00}">
      <dgm:prSet/>
      <dgm:spPr/>
      <dgm:t>
        <a:bodyPr/>
        <a:lstStyle/>
        <a:p>
          <a:endParaRPr lang="en-US"/>
        </a:p>
      </dgm:t>
    </dgm:pt>
    <dgm:pt modelId="{B41B8B0E-1C11-4A5E-934B-8C9845DBDF50}">
      <dgm:prSet phldrT="[Text]"/>
      <dgm:spPr>
        <a:solidFill>
          <a:srgbClr val="92C1AF"/>
        </a:solidFill>
      </dgm:spPr>
      <dgm:t>
        <a:bodyPr/>
        <a:lstStyle/>
        <a:p>
          <a:r>
            <a:rPr lang="en-US" dirty="0"/>
            <a:t>People with disabilities</a:t>
          </a:r>
        </a:p>
      </dgm:t>
    </dgm:pt>
    <dgm:pt modelId="{A69ECB3B-3836-4A65-80E9-04CA1F667670}" type="parTrans" cxnId="{ABC595C5-DE61-4318-AE48-5CC0B9B6A5A2}">
      <dgm:prSet/>
      <dgm:spPr/>
      <dgm:t>
        <a:bodyPr/>
        <a:lstStyle/>
        <a:p>
          <a:endParaRPr lang="en-US"/>
        </a:p>
      </dgm:t>
    </dgm:pt>
    <dgm:pt modelId="{9534BBC4-6954-4DAF-A4CA-9352C1AE859D}" type="sibTrans" cxnId="{ABC595C5-DE61-4318-AE48-5CC0B9B6A5A2}">
      <dgm:prSet/>
      <dgm:spPr/>
      <dgm:t>
        <a:bodyPr/>
        <a:lstStyle/>
        <a:p>
          <a:endParaRPr lang="en-US"/>
        </a:p>
      </dgm:t>
    </dgm:pt>
    <dgm:pt modelId="{894009F9-7426-4CDE-A0EC-EA764128B08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Families with children</a:t>
          </a:r>
        </a:p>
      </dgm:t>
    </dgm:pt>
    <dgm:pt modelId="{C293D859-7E51-4A31-82B0-3F33165E0261}" type="parTrans" cxnId="{0E90DE86-F4D8-493D-B6DA-06722E3EF632}">
      <dgm:prSet/>
      <dgm:spPr/>
      <dgm:t>
        <a:bodyPr/>
        <a:lstStyle/>
        <a:p>
          <a:endParaRPr lang="en-US"/>
        </a:p>
      </dgm:t>
    </dgm:pt>
    <dgm:pt modelId="{F0C26495-0C5D-430F-80C6-79EDDE05F4E0}" type="sibTrans" cxnId="{0E90DE86-F4D8-493D-B6DA-06722E3EF632}">
      <dgm:prSet/>
      <dgm:spPr/>
      <dgm:t>
        <a:bodyPr/>
        <a:lstStyle/>
        <a:p>
          <a:endParaRPr lang="en-US"/>
        </a:p>
      </dgm:t>
    </dgm:pt>
    <dgm:pt modelId="{082D6495-FD49-4B42-AD5C-488DDB95213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Victims of natural disasters</a:t>
          </a:r>
        </a:p>
      </dgm:t>
    </dgm:pt>
    <dgm:pt modelId="{8C9115B3-E9FB-4A1F-900B-281919419AB6}" type="parTrans" cxnId="{8DE92A21-8402-4209-929B-A53D92174D05}">
      <dgm:prSet/>
      <dgm:spPr/>
      <dgm:t>
        <a:bodyPr/>
        <a:lstStyle/>
        <a:p>
          <a:endParaRPr lang="en-US"/>
        </a:p>
      </dgm:t>
    </dgm:pt>
    <dgm:pt modelId="{9EDB5041-68C2-446F-9D1C-8BB72771B1FC}" type="sibTrans" cxnId="{8DE92A21-8402-4209-929B-A53D92174D05}">
      <dgm:prSet/>
      <dgm:spPr/>
      <dgm:t>
        <a:bodyPr/>
        <a:lstStyle/>
        <a:p>
          <a:endParaRPr lang="en-US"/>
        </a:p>
      </dgm:t>
    </dgm:pt>
    <dgm:pt modelId="{3643847E-3782-4907-B716-EE4DBB176E97}" type="pres">
      <dgm:prSet presAssocID="{EF4655F4-CA4A-4E72-8E34-AC771883EB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C0F45D-935A-454D-A87C-80E8C7D60F2C}" type="pres">
      <dgm:prSet presAssocID="{CCA3FD4E-7967-49F7-9302-95E145E49B9A}" presName="centerShape" presStyleLbl="node0" presStyleIdx="0" presStyleCnt="1" custScaleX="132230" custScaleY="128380"/>
      <dgm:spPr/>
    </dgm:pt>
    <dgm:pt modelId="{1F8CCFDA-9111-4C7C-8AC4-5A28CCB4DD3F}" type="pres">
      <dgm:prSet presAssocID="{F46D6B85-0590-4977-A537-69375BA09BA5}" presName="node" presStyleLbl="node1" presStyleIdx="0" presStyleCnt="5">
        <dgm:presLayoutVars>
          <dgm:bulletEnabled val="1"/>
        </dgm:presLayoutVars>
      </dgm:prSet>
      <dgm:spPr/>
    </dgm:pt>
    <dgm:pt modelId="{5ECACB79-C2A8-4EBE-90D5-D951BAFF30D8}" type="pres">
      <dgm:prSet presAssocID="{F46D6B85-0590-4977-A537-69375BA09BA5}" presName="dummy" presStyleCnt="0"/>
      <dgm:spPr/>
    </dgm:pt>
    <dgm:pt modelId="{BEFFAA80-1C31-420C-8950-48EE1197472C}" type="pres">
      <dgm:prSet presAssocID="{46CE7507-8822-4B90-ABAE-ECD5DC75B10A}" presName="sibTrans" presStyleLbl="sibTrans2D1" presStyleIdx="0" presStyleCnt="5"/>
      <dgm:spPr/>
    </dgm:pt>
    <dgm:pt modelId="{DB7D5AC8-CA4A-461B-AE18-5CBD9C4B6E33}" type="pres">
      <dgm:prSet presAssocID="{9D4A9B4C-3B9A-4E80-AE2F-BA887529F82C}" presName="node" presStyleLbl="node1" presStyleIdx="1" presStyleCnt="5">
        <dgm:presLayoutVars>
          <dgm:bulletEnabled val="1"/>
        </dgm:presLayoutVars>
      </dgm:prSet>
      <dgm:spPr/>
    </dgm:pt>
    <dgm:pt modelId="{F826A623-984A-4EEB-B21F-C3150961E304}" type="pres">
      <dgm:prSet presAssocID="{9D4A9B4C-3B9A-4E80-AE2F-BA887529F82C}" presName="dummy" presStyleCnt="0"/>
      <dgm:spPr/>
    </dgm:pt>
    <dgm:pt modelId="{767F5ACA-1CDE-439C-8762-1471347FA57E}" type="pres">
      <dgm:prSet presAssocID="{289F6448-5FB9-4AAD-9D2C-A6E27855AEEC}" presName="sibTrans" presStyleLbl="sibTrans2D1" presStyleIdx="1" presStyleCnt="5"/>
      <dgm:spPr/>
    </dgm:pt>
    <dgm:pt modelId="{57290CBD-71FC-4196-91C6-9EEC2321A632}" type="pres">
      <dgm:prSet presAssocID="{B41B8B0E-1C11-4A5E-934B-8C9845DBDF50}" presName="node" presStyleLbl="node1" presStyleIdx="2" presStyleCnt="5">
        <dgm:presLayoutVars>
          <dgm:bulletEnabled val="1"/>
        </dgm:presLayoutVars>
      </dgm:prSet>
      <dgm:spPr/>
    </dgm:pt>
    <dgm:pt modelId="{17393BCB-7971-44A7-80EF-93420DF15F95}" type="pres">
      <dgm:prSet presAssocID="{B41B8B0E-1C11-4A5E-934B-8C9845DBDF50}" presName="dummy" presStyleCnt="0"/>
      <dgm:spPr/>
    </dgm:pt>
    <dgm:pt modelId="{6454BA2B-3C83-4F8F-B3AA-394B34BB7B5F}" type="pres">
      <dgm:prSet presAssocID="{9534BBC4-6954-4DAF-A4CA-9352C1AE859D}" presName="sibTrans" presStyleLbl="sibTrans2D1" presStyleIdx="2" presStyleCnt="5"/>
      <dgm:spPr/>
    </dgm:pt>
    <dgm:pt modelId="{941D65B4-3E44-468C-B6AD-C469EA9D0E78}" type="pres">
      <dgm:prSet presAssocID="{894009F9-7426-4CDE-A0EC-EA764128B08C}" presName="node" presStyleLbl="node1" presStyleIdx="3" presStyleCnt="5">
        <dgm:presLayoutVars>
          <dgm:bulletEnabled val="1"/>
        </dgm:presLayoutVars>
      </dgm:prSet>
      <dgm:spPr/>
    </dgm:pt>
    <dgm:pt modelId="{CD39D3CD-96BE-4AD2-9276-8235A1B998BC}" type="pres">
      <dgm:prSet presAssocID="{894009F9-7426-4CDE-A0EC-EA764128B08C}" presName="dummy" presStyleCnt="0"/>
      <dgm:spPr/>
    </dgm:pt>
    <dgm:pt modelId="{FB5FA2BF-A821-4A2E-8D20-51A3AA8013AF}" type="pres">
      <dgm:prSet presAssocID="{F0C26495-0C5D-430F-80C6-79EDDE05F4E0}" presName="sibTrans" presStyleLbl="sibTrans2D1" presStyleIdx="3" presStyleCnt="5"/>
      <dgm:spPr/>
    </dgm:pt>
    <dgm:pt modelId="{1FF7D080-B0F5-4E03-BC4A-4F26DB034B6C}" type="pres">
      <dgm:prSet presAssocID="{082D6495-FD49-4B42-AD5C-488DDB952138}" presName="node" presStyleLbl="node1" presStyleIdx="4" presStyleCnt="5">
        <dgm:presLayoutVars>
          <dgm:bulletEnabled val="1"/>
        </dgm:presLayoutVars>
      </dgm:prSet>
      <dgm:spPr/>
    </dgm:pt>
    <dgm:pt modelId="{D64F4BC5-F759-4B81-B60D-930E089A77B1}" type="pres">
      <dgm:prSet presAssocID="{082D6495-FD49-4B42-AD5C-488DDB952138}" presName="dummy" presStyleCnt="0"/>
      <dgm:spPr/>
    </dgm:pt>
    <dgm:pt modelId="{ABBBE07C-449B-4C76-8BA8-559B8211C503}" type="pres">
      <dgm:prSet presAssocID="{9EDB5041-68C2-446F-9D1C-8BB72771B1FC}" presName="sibTrans" presStyleLbl="sibTrans2D1" presStyleIdx="4" presStyleCnt="5"/>
      <dgm:spPr/>
    </dgm:pt>
  </dgm:ptLst>
  <dgm:cxnLst>
    <dgm:cxn modelId="{BE263F01-CC6D-48F6-958F-337AA8B34783}" type="presOf" srcId="{F0C26495-0C5D-430F-80C6-79EDDE05F4E0}" destId="{FB5FA2BF-A821-4A2E-8D20-51A3AA8013AF}" srcOrd="0" destOrd="0" presId="urn:microsoft.com/office/officeart/2005/8/layout/radial6"/>
    <dgm:cxn modelId="{A9011911-3187-4A7C-8390-CE6660223973}" srcId="{EF4655F4-CA4A-4E72-8E34-AC771883EBBC}" destId="{CCA3FD4E-7967-49F7-9302-95E145E49B9A}" srcOrd="0" destOrd="0" parTransId="{B76EA87E-226F-49ED-B69D-D12F889236FA}" sibTransId="{EE3590CE-C74D-45AD-B5A6-6727D7ED89E9}"/>
    <dgm:cxn modelId="{8DE92A21-8402-4209-929B-A53D92174D05}" srcId="{CCA3FD4E-7967-49F7-9302-95E145E49B9A}" destId="{082D6495-FD49-4B42-AD5C-488DDB952138}" srcOrd="4" destOrd="0" parTransId="{8C9115B3-E9FB-4A1F-900B-281919419AB6}" sibTransId="{9EDB5041-68C2-446F-9D1C-8BB72771B1FC}"/>
    <dgm:cxn modelId="{BF81112A-9D5B-4452-9D09-DD7762B28FBE}" type="presOf" srcId="{F46D6B85-0590-4977-A537-69375BA09BA5}" destId="{1F8CCFDA-9111-4C7C-8AC4-5A28CCB4DD3F}" srcOrd="0" destOrd="0" presId="urn:microsoft.com/office/officeart/2005/8/layout/radial6"/>
    <dgm:cxn modelId="{E5CAE439-0F55-4AAA-8A3C-64D8D11D73C9}" type="presOf" srcId="{9D4A9B4C-3B9A-4E80-AE2F-BA887529F82C}" destId="{DB7D5AC8-CA4A-461B-AE18-5CBD9C4B6E33}" srcOrd="0" destOrd="0" presId="urn:microsoft.com/office/officeart/2005/8/layout/radial6"/>
    <dgm:cxn modelId="{B14ABA3A-766E-4559-A328-53510BC23BAB}" type="presOf" srcId="{B41B8B0E-1C11-4A5E-934B-8C9845DBDF50}" destId="{57290CBD-71FC-4196-91C6-9EEC2321A632}" srcOrd="0" destOrd="0" presId="urn:microsoft.com/office/officeart/2005/8/layout/radial6"/>
    <dgm:cxn modelId="{16E6FE5D-FC65-4473-9E1C-4071C6B8266C}" srcId="{CCA3FD4E-7967-49F7-9302-95E145E49B9A}" destId="{F46D6B85-0590-4977-A537-69375BA09BA5}" srcOrd="0" destOrd="0" parTransId="{E401491C-46B7-4B35-8673-D80834AED453}" sibTransId="{46CE7507-8822-4B90-ABAE-ECD5DC75B10A}"/>
    <dgm:cxn modelId="{E2ED947F-95DF-4BC0-BC5C-479C3C0C1E0A}" type="presOf" srcId="{46CE7507-8822-4B90-ABAE-ECD5DC75B10A}" destId="{BEFFAA80-1C31-420C-8950-48EE1197472C}" srcOrd="0" destOrd="0" presId="urn:microsoft.com/office/officeart/2005/8/layout/radial6"/>
    <dgm:cxn modelId="{0E90DE86-F4D8-493D-B6DA-06722E3EF632}" srcId="{CCA3FD4E-7967-49F7-9302-95E145E49B9A}" destId="{894009F9-7426-4CDE-A0EC-EA764128B08C}" srcOrd="3" destOrd="0" parTransId="{C293D859-7E51-4A31-82B0-3F33165E0261}" sibTransId="{F0C26495-0C5D-430F-80C6-79EDDE05F4E0}"/>
    <dgm:cxn modelId="{C347148B-4DAC-4623-86C5-AF1FEC454D94}" type="presOf" srcId="{082D6495-FD49-4B42-AD5C-488DDB952138}" destId="{1FF7D080-B0F5-4E03-BC4A-4F26DB034B6C}" srcOrd="0" destOrd="0" presId="urn:microsoft.com/office/officeart/2005/8/layout/radial6"/>
    <dgm:cxn modelId="{17780793-8C9C-4CB7-80DF-76C6107B31D2}" type="presOf" srcId="{289F6448-5FB9-4AAD-9D2C-A6E27855AEEC}" destId="{767F5ACA-1CDE-439C-8762-1471347FA57E}" srcOrd="0" destOrd="0" presId="urn:microsoft.com/office/officeart/2005/8/layout/radial6"/>
    <dgm:cxn modelId="{7380E8B4-98D7-4F6A-B812-DE102F32F9D4}" type="presOf" srcId="{9EDB5041-68C2-446F-9D1C-8BB72771B1FC}" destId="{ABBBE07C-449B-4C76-8BA8-559B8211C503}" srcOrd="0" destOrd="0" presId="urn:microsoft.com/office/officeart/2005/8/layout/radial6"/>
    <dgm:cxn modelId="{43FEC4C0-8E63-4528-AE1D-076DEF095DB8}" type="presOf" srcId="{EF4655F4-CA4A-4E72-8E34-AC771883EBBC}" destId="{3643847E-3782-4907-B716-EE4DBB176E97}" srcOrd="0" destOrd="0" presId="urn:microsoft.com/office/officeart/2005/8/layout/radial6"/>
    <dgm:cxn modelId="{E3C0A4C1-364A-4969-BAF4-4109BB2BE155}" type="presOf" srcId="{9534BBC4-6954-4DAF-A4CA-9352C1AE859D}" destId="{6454BA2B-3C83-4F8F-B3AA-394B34BB7B5F}" srcOrd="0" destOrd="0" presId="urn:microsoft.com/office/officeart/2005/8/layout/radial6"/>
    <dgm:cxn modelId="{ABC595C5-DE61-4318-AE48-5CC0B9B6A5A2}" srcId="{CCA3FD4E-7967-49F7-9302-95E145E49B9A}" destId="{B41B8B0E-1C11-4A5E-934B-8C9845DBDF50}" srcOrd="2" destOrd="0" parTransId="{A69ECB3B-3836-4A65-80E9-04CA1F667670}" sibTransId="{9534BBC4-6954-4DAF-A4CA-9352C1AE859D}"/>
    <dgm:cxn modelId="{5A4D61CB-23C9-46E1-88FB-8931BED60D00}" srcId="{CCA3FD4E-7967-49F7-9302-95E145E49B9A}" destId="{9D4A9B4C-3B9A-4E80-AE2F-BA887529F82C}" srcOrd="1" destOrd="0" parTransId="{1A2430D0-F60F-4FE9-AF09-10D072F9BF0C}" sibTransId="{289F6448-5FB9-4AAD-9D2C-A6E27855AEEC}"/>
    <dgm:cxn modelId="{D1F1C8D1-DB17-4CF3-AA8E-ED8E8A72FA49}" type="presOf" srcId="{CCA3FD4E-7967-49F7-9302-95E145E49B9A}" destId="{D8C0F45D-935A-454D-A87C-80E8C7D60F2C}" srcOrd="0" destOrd="0" presId="urn:microsoft.com/office/officeart/2005/8/layout/radial6"/>
    <dgm:cxn modelId="{B9AA18DF-3EFA-41F1-B581-3020D755A2B2}" type="presOf" srcId="{894009F9-7426-4CDE-A0EC-EA764128B08C}" destId="{941D65B4-3E44-468C-B6AD-C469EA9D0E78}" srcOrd="0" destOrd="0" presId="urn:microsoft.com/office/officeart/2005/8/layout/radial6"/>
    <dgm:cxn modelId="{C639F053-FE4D-4154-965B-71FD257BD634}" type="presParOf" srcId="{3643847E-3782-4907-B716-EE4DBB176E97}" destId="{D8C0F45D-935A-454D-A87C-80E8C7D60F2C}" srcOrd="0" destOrd="0" presId="urn:microsoft.com/office/officeart/2005/8/layout/radial6"/>
    <dgm:cxn modelId="{F6A6B8CE-FF74-4B5E-BEB6-06986C3EDAF8}" type="presParOf" srcId="{3643847E-3782-4907-B716-EE4DBB176E97}" destId="{1F8CCFDA-9111-4C7C-8AC4-5A28CCB4DD3F}" srcOrd="1" destOrd="0" presId="urn:microsoft.com/office/officeart/2005/8/layout/radial6"/>
    <dgm:cxn modelId="{68C64A93-664F-4446-BC4E-2A25369A4EC0}" type="presParOf" srcId="{3643847E-3782-4907-B716-EE4DBB176E97}" destId="{5ECACB79-C2A8-4EBE-90D5-D951BAFF30D8}" srcOrd="2" destOrd="0" presId="urn:microsoft.com/office/officeart/2005/8/layout/radial6"/>
    <dgm:cxn modelId="{039DA302-AAFD-434B-9371-DFF74BDB3232}" type="presParOf" srcId="{3643847E-3782-4907-B716-EE4DBB176E97}" destId="{BEFFAA80-1C31-420C-8950-48EE1197472C}" srcOrd="3" destOrd="0" presId="urn:microsoft.com/office/officeart/2005/8/layout/radial6"/>
    <dgm:cxn modelId="{03BF668E-D2D9-4ECC-ABCB-CABA3F4A0BD8}" type="presParOf" srcId="{3643847E-3782-4907-B716-EE4DBB176E97}" destId="{DB7D5AC8-CA4A-461B-AE18-5CBD9C4B6E33}" srcOrd="4" destOrd="0" presId="urn:microsoft.com/office/officeart/2005/8/layout/radial6"/>
    <dgm:cxn modelId="{A10C5047-A61C-4084-B599-890DA90A36A0}" type="presParOf" srcId="{3643847E-3782-4907-B716-EE4DBB176E97}" destId="{F826A623-984A-4EEB-B21F-C3150961E304}" srcOrd="5" destOrd="0" presId="urn:microsoft.com/office/officeart/2005/8/layout/radial6"/>
    <dgm:cxn modelId="{A180E534-74E0-4D4E-B1E5-EE73932351A3}" type="presParOf" srcId="{3643847E-3782-4907-B716-EE4DBB176E97}" destId="{767F5ACA-1CDE-439C-8762-1471347FA57E}" srcOrd="6" destOrd="0" presId="urn:microsoft.com/office/officeart/2005/8/layout/radial6"/>
    <dgm:cxn modelId="{A190683E-AC35-4FAB-9EA4-43B21ADA2254}" type="presParOf" srcId="{3643847E-3782-4907-B716-EE4DBB176E97}" destId="{57290CBD-71FC-4196-91C6-9EEC2321A632}" srcOrd="7" destOrd="0" presId="urn:microsoft.com/office/officeart/2005/8/layout/radial6"/>
    <dgm:cxn modelId="{DE6D975F-548F-4E71-91AB-4048025A0AAA}" type="presParOf" srcId="{3643847E-3782-4907-B716-EE4DBB176E97}" destId="{17393BCB-7971-44A7-80EF-93420DF15F95}" srcOrd="8" destOrd="0" presId="urn:microsoft.com/office/officeart/2005/8/layout/radial6"/>
    <dgm:cxn modelId="{F3AB4E33-444A-47F1-A528-FABC46EC109B}" type="presParOf" srcId="{3643847E-3782-4907-B716-EE4DBB176E97}" destId="{6454BA2B-3C83-4F8F-B3AA-394B34BB7B5F}" srcOrd="9" destOrd="0" presId="urn:microsoft.com/office/officeart/2005/8/layout/radial6"/>
    <dgm:cxn modelId="{FD388F39-68D3-47EB-B83E-1DF9F07E8E39}" type="presParOf" srcId="{3643847E-3782-4907-B716-EE4DBB176E97}" destId="{941D65B4-3E44-468C-B6AD-C469EA9D0E78}" srcOrd="10" destOrd="0" presId="urn:microsoft.com/office/officeart/2005/8/layout/radial6"/>
    <dgm:cxn modelId="{4D2806DF-B32C-4A74-9477-DDFA4E34CF52}" type="presParOf" srcId="{3643847E-3782-4907-B716-EE4DBB176E97}" destId="{CD39D3CD-96BE-4AD2-9276-8235A1B998BC}" srcOrd="11" destOrd="0" presId="urn:microsoft.com/office/officeart/2005/8/layout/radial6"/>
    <dgm:cxn modelId="{3A698394-5E63-4819-A67B-D759FD78F855}" type="presParOf" srcId="{3643847E-3782-4907-B716-EE4DBB176E97}" destId="{FB5FA2BF-A821-4A2E-8D20-51A3AA8013AF}" srcOrd="12" destOrd="0" presId="urn:microsoft.com/office/officeart/2005/8/layout/radial6"/>
    <dgm:cxn modelId="{5FC9C86A-AD5B-46EF-81FF-07CD9DA9A25F}" type="presParOf" srcId="{3643847E-3782-4907-B716-EE4DBB176E97}" destId="{1FF7D080-B0F5-4E03-BC4A-4F26DB034B6C}" srcOrd="13" destOrd="0" presId="urn:microsoft.com/office/officeart/2005/8/layout/radial6"/>
    <dgm:cxn modelId="{07BA4B7C-1100-4F8E-8A5E-85EE629BA8D7}" type="presParOf" srcId="{3643847E-3782-4907-B716-EE4DBB176E97}" destId="{D64F4BC5-F759-4B81-B60D-930E089A77B1}" srcOrd="14" destOrd="0" presId="urn:microsoft.com/office/officeart/2005/8/layout/radial6"/>
    <dgm:cxn modelId="{ACE96904-4D36-4B94-82D2-9508980B6FC6}" type="presParOf" srcId="{3643847E-3782-4907-B716-EE4DBB176E97}" destId="{ABBBE07C-449B-4C76-8BA8-559B8211C50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BE07C-449B-4C76-8BA8-559B8211C503}">
      <dsp:nvSpPr>
        <dsp:cNvPr id="0" name=""/>
        <dsp:cNvSpPr/>
      </dsp:nvSpPr>
      <dsp:spPr>
        <a:xfrm>
          <a:off x="1852261" y="611239"/>
          <a:ext cx="4085732" cy="4085732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FA2BF-A821-4A2E-8D20-51A3AA8013AF}">
      <dsp:nvSpPr>
        <dsp:cNvPr id="0" name=""/>
        <dsp:cNvSpPr/>
      </dsp:nvSpPr>
      <dsp:spPr>
        <a:xfrm>
          <a:off x="1852261" y="611239"/>
          <a:ext cx="4085732" cy="4085732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4BA2B-3C83-4F8F-B3AA-394B34BB7B5F}">
      <dsp:nvSpPr>
        <dsp:cNvPr id="0" name=""/>
        <dsp:cNvSpPr/>
      </dsp:nvSpPr>
      <dsp:spPr>
        <a:xfrm>
          <a:off x="1852261" y="611239"/>
          <a:ext cx="4085732" cy="4085732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F5ACA-1CDE-439C-8762-1471347FA57E}">
      <dsp:nvSpPr>
        <dsp:cNvPr id="0" name=""/>
        <dsp:cNvSpPr/>
      </dsp:nvSpPr>
      <dsp:spPr>
        <a:xfrm>
          <a:off x="1852261" y="611239"/>
          <a:ext cx="4085732" cy="4085732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FAA80-1C31-420C-8950-48EE1197472C}">
      <dsp:nvSpPr>
        <dsp:cNvPr id="0" name=""/>
        <dsp:cNvSpPr/>
      </dsp:nvSpPr>
      <dsp:spPr>
        <a:xfrm>
          <a:off x="1852261" y="611239"/>
          <a:ext cx="4085732" cy="4085732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0F45D-935A-454D-A87C-80E8C7D60F2C}">
      <dsp:nvSpPr>
        <dsp:cNvPr id="0" name=""/>
        <dsp:cNvSpPr/>
      </dsp:nvSpPr>
      <dsp:spPr>
        <a:xfrm>
          <a:off x="2652764" y="1447914"/>
          <a:ext cx="2484726" cy="24123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Our low- and moderate-income neighbors in need</a:t>
          </a:r>
        </a:p>
      </dsp:txBody>
      <dsp:txXfrm>
        <a:off x="3016644" y="1801199"/>
        <a:ext cx="1756966" cy="1705811"/>
      </dsp:txXfrm>
    </dsp:sp>
    <dsp:sp modelId="{1F8CCFDA-9111-4C7C-8AC4-5A28CCB4DD3F}">
      <dsp:nvSpPr>
        <dsp:cNvPr id="0" name=""/>
        <dsp:cNvSpPr/>
      </dsp:nvSpPr>
      <dsp:spPr>
        <a:xfrm>
          <a:off x="3237444" y="909"/>
          <a:ext cx="1315366" cy="1315366"/>
        </a:xfrm>
        <a:prstGeom prst="ellipse">
          <a:avLst/>
        </a:prstGeom>
        <a:solidFill>
          <a:srgbClr val="7AC1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Older adults</a:t>
          </a:r>
        </a:p>
      </dsp:txBody>
      <dsp:txXfrm>
        <a:off x="3430075" y="193540"/>
        <a:ext cx="930104" cy="930104"/>
      </dsp:txXfrm>
    </dsp:sp>
    <dsp:sp modelId="{DB7D5AC8-CA4A-461B-AE18-5CBD9C4B6E33}">
      <dsp:nvSpPr>
        <dsp:cNvPr id="0" name=""/>
        <dsp:cNvSpPr/>
      </dsp:nvSpPr>
      <dsp:spPr>
        <a:xfrm>
          <a:off x="5135290" y="1379774"/>
          <a:ext cx="1315366" cy="131536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Veterans</a:t>
          </a:r>
        </a:p>
      </dsp:txBody>
      <dsp:txXfrm>
        <a:off x="5327921" y="1572405"/>
        <a:ext cx="930104" cy="930104"/>
      </dsp:txXfrm>
    </dsp:sp>
    <dsp:sp modelId="{57290CBD-71FC-4196-91C6-9EEC2321A632}">
      <dsp:nvSpPr>
        <dsp:cNvPr id="0" name=""/>
        <dsp:cNvSpPr/>
      </dsp:nvSpPr>
      <dsp:spPr>
        <a:xfrm>
          <a:off x="4410377" y="3610826"/>
          <a:ext cx="1315366" cy="1315366"/>
        </a:xfrm>
        <a:prstGeom prst="ellipse">
          <a:avLst/>
        </a:prstGeom>
        <a:solidFill>
          <a:srgbClr val="92C1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People with disabilities</a:t>
          </a:r>
        </a:p>
      </dsp:txBody>
      <dsp:txXfrm>
        <a:off x="4603008" y="3803457"/>
        <a:ext cx="930104" cy="930104"/>
      </dsp:txXfrm>
    </dsp:sp>
    <dsp:sp modelId="{941D65B4-3E44-468C-B6AD-C469EA9D0E78}">
      <dsp:nvSpPr>
        <dsp:cNvPr id="0" name=""/>
        <dsp:cNvSpPr/>
      </dsp:nvSpPr>
      <dsp:spPr>
        <a:xfrm>
          <a:off x="2064511" y="3610826"/>
          <a:ext cx="1315366" cy="131536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Families with children</a:t>
          </a:r>
        </a:p>
      </dsp:txBody>
      <dsp:txXfrm>
        <a:off x="2257142" y="3803457"/>
        <a:ext cx="930104" cy="930104"/>
      </dsp:txXfrm>
    </dsp:sp>
    <dsp:sp modelId="{1FF7D080-B0F5-4E03-BC4A-4F26DB034B6C}">
      <dsp:nvSpPr>
        <dsp:cNvPr id="0" name=""/>
        <dsp:cNvSpPr/>
      </dsp:nvSpPr>
      <dsp:spPr>
        <a:xfrm>
          <a:off x="1339598" y="1379774"/>
          <a:ext cx="1315366" cy="131536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Victims of natural disasters</a:t>
          </a:r>
        </a:p>
      </dsp:txBody>
      <dsp:txXfrm>
        <a:off x="1532229" y="1572405"/>
        <a:ext cx="930104" cy="930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FED664-0C36-4292-8D31-9282C4A10850}" type="datetimeFigureOut">
              <a:rPr lang="en-US"/>
              <a:pPr>
                <a:defRPr/>
              </a:pPr>
              <a:t>03/24/2021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6B34B6-C887-4ACC-A164-8C78C465E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1FB2D2-6C74-4F5F-ADF0-A15DBD045837}" type="datetimeFigureOut">
              <a:rPr lang="en-US"/>
              <a:pPr>
                <a:defRPr/>
              </a:pPr>
              <a:t>03/24/2021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6EE6FE-2E64-4A46-B039-9B7526C21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C5558C-D072-44E3-A6A0-C7317C84556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A42898-3EA0-44BD-9D95-375241136AE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DEE74F-6F81-4C71-A074-34A236E0ADA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4B5093-72E9-4E8B-9F60-C2B53EC95B1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8159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77610D-185B-427E-9687-BD6F9F2A63F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3BDFEF-0C8A-4FE5-8154-70B27EF45DC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3BDFEF-0C8A-4FE5-8154-70B27EF45DC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87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F82E24-33F1-419D-91D7-B0E7BCA14AE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38213"/>
            <a:ext cx="8229600" cy="158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778500" y="5118100"/>
            <a:ext cx="29083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7005" dir="5400000" algn="tl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61575"/>
            <a:ext cx="8229600" cy="1929349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90924"/>
            <a:ext cx="6400800" cy="7747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6888"/>
            <a:ext cx="2133600" cy="365125"/>
          </a:xfrm>
        </p:spPr>
        <p:txBody>
          <a:bodyPr/>
          <a:lstStyle>
            <a:lvl1pPr>
              <a:defRPr sz="1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February 2, 2016</a:t>
            </a:r>
          </a:p>
        </p:txBody>
      </p:sp>
    </p:spTree>
    <p:extLst>
      <p:ext uri="{BB962C8B-B14F-4D97-AF65-F5344CB8AC3E}">
        <p14:creationId xmlns:p14="http://schemas.microsoft.com/office/powerpoint/2010/main" val="107690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709613"/>
            <a:ext cx="8229600" cy="158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487362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" y="740826"/>
            <a:ext cx="8229600" cy="4572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E2848-6F0B-4F94-BC50-C63777891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6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9F84A5-55EC-403F-9006-E3A0EF2C0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1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 and Descrip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/>
          </p:nvPr>
        </p:nvSpPr>
        <p:spPr>
          <a:xfrm>
            <a:off x="3624263" y="795866"/>
            <a:ext cx="5189537" cy="504613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C6748E-1FAA-45E5-9E2F-81301532C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51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BE912C-78A3-4836-B312-6AE20C006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709613"/>
            <a:ext cx="8229600" cy="158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487362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" y="740826"/>
            <a:ext cx="8229600" cy="4572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4"/>
          </p:nvPr>
        </p:nvSpPr>
        <p:spPr>
          <a:xfrm>
            <a:off x="457200" y="1357314"/>
            <a:ext cx="8229600" cy="35823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68758"/>
            <a:ext cx="5486400" cy="7846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1D6D43-D4D6-45C6-BF74-9EB9808CB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4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Video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709613"/>
            <a:ext cx="8229600" cy="158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487362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" y="740826"/>
            <a:ext cx="8229600" cy="4572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68759"/>
            <a:ext cx="5486400" cy="5000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457200" y="1409700"/>
            <a:ext cx="8229600" cy="370205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3686B-9C15-4556-97A8-ADF31E324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9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Affiliate Logo"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38213"/>
            <a:ext cx="8229600" cy="158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778500" y="5118100"/>
            <a:ext cx="29083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7005" dir="5400000" algn="tl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61575"/>
            <a:ext cx="8229600" cy="1929349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90924"/>
            <a:ext cx="6400800" cy="7747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6888"/>
            <a:ext cx="2133600" cy="365125"/>
          </a:xfrm>
        </p:spPr>
        <p:txBody>
          <a:bodyPr/>
          <a:lstStyle>
            <a:lvl1pPr>
              <a:defRPr sz="1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February 2, 2016</a:t>
            </a:r>
          </a:p>
        </p:txBody>
      </p:sp>
    </p:spTree>
    <p:extLst>
      <p:ext uri="{BB962C8B-B14F-4D97-AF65-F5344CB8AC3E}">
        <p14:creationId xmlns:p14="http://schemas.microsoft.com/office/powerpoint/2010/main" val="19836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Background">
    <p:bg>
      <p:bgPr>
        <a:solidFill>
          <a:srgbClr val="427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938213"/>
            <a:ext cx="8229600" cy="158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2742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590924"/>
            <a:ext cx="6400800" cy="7747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496886"/>
            <a:ext cx="5613400" cy="442914"/>
          </a:xfr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457200" y="1661575"/>
            <a:ext cx="8229600" cy="1929349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C78916-B8CC-4F48-8E36-5B1BEA406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99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709613"/>
            <a:ext cx="8229600" cy="158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487362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459"/>
            <a:ext cx="4368800" cy="440166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600"/>
            </a:lvl1pPr>
            <a:lvl2pPr marL="169863" indent="-169863">
              <a:buFont typeface="Arial"/>
              <a:buChar char="•"/>
              <a:defRPr sz="1400"/>
            </a:lvl2pPr>
            <a:lvl3pPr marL="347663" indent="-177800">
              <a:buFont typeface="Courier New"/>
              <a:buChar char="o"/>
              <a:defRPr sz="1200"/>
            </a:lvl3pPr>
            <a:lvl4pPr marL="515938" indent="-168275">
              <a:defRPr/>
            </a:lvl4pPr>
            <a:lvl5pPr marL="685800" indent="-16986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740826"/>
            <a:ext cx="8229600" cy="4572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4910138" y="1404932"/>
            <a:ext cx="3571875" cy="340412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138" y="4917597"/>
            <a:ext cx="3572446" cy="889529"/>
          </a:xfrm>
        </p:spPr>
        <p:txBody>
          <a:bodyPr>
            <a:normAutofit/>
          </a:bodyPr>
          <a:lstStyle>
            <a:lvl1pPr marL="0" indent="0">
              <a:buNone/>
              <a:tabLst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B116BD-8681-47AA-BE78-993441913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77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No Pictur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709613"/>
            <a:ext cx="8229600" cy="158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487362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459"/>
            <a:ext cx="8229600" cy="440166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600"/>
            </a:lvl1pPr>
            <a:lvl2pPr marL="169863" indent="-169863">
              <a:buFont typeface="Arial"/>
              <a:buChar char="•"/>
              <a:defRPr sz="1400"/>
            </a:lvl2pPr>
            <a:lvl3pPr marL="347663" indent="-177800">
              <a:buFont typeface="Courier New"/>
              <a:buChar char="o"/>
              <a:defRPr sz="1200"/>
            </a:lvl3pPr>
            <a:lvl4pPr marL="515938" indent="-168275">
              <a:defRPr/>
            </a:lvl4pPr>
            <a:lvl5pPr marL="685800" indent="-16986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740826"/>
            <a:ext cx="8229600" cy="4572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B8E2EF-89E4-4127-BAE9-8A0B595D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66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709613"/>
            <a:ext cx="8229600" cy="158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487362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8000" y="1405459"/>
            <a:ext cx="4368800" cy="440166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600"/>
            </a:lvl1pPr>
            <a:lvl2pPr marL="169863" indent="-169863">
              <a:buFont typeface="Arial"/>
              <a:buChar char="•"/>
              <a:defRPr sz="1400"/>
            </a:lvl2pPr>
            <a:lvl3pPr marL="347663" indent="-177800">
              <a:buFont typeface="Courier New"/>
              <a:buChar char="o"/>
              <a:defRPr sz="1200"/>
            </a:lvl3pPr>
            <a:lvl4pPr marL="515938" indent="-168275">
              <a:defRPr/>
            </a:lvl4pPr>
            <a:lvl5pPr marL="685800" indent="-16986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740826"/>
            <a:ext cx="8229600" cy="4572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457200" y="1404932"/>
            <a:ext cx="3571875" cy="340412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4917597"/>
            <a:ext cx="3572446" cy="889529"/>
          </a:xfrm>
        </p:spPr>
        <p:txBody>
          <a:bodyPr>
            <a:normAutofit/>
          </a:bodyPr>
          <a:lstStyle>
            <a:lvl1pPr marL="0" indent="0">
              <a:buNone/>
              <a:tabLst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8AF4FD-A66C-4E6B-943D-B873B6F14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Page">
    <p:bg>
      <p:bgPr>
        <a:solidFill>
          <a:srgbClr val="005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5096925"/>
            <a:ext cx="6400800" cy="774700"/>
          </a:xfrm>
        </p:spPr>
        <p:txBody>
          <a:bodyPr/>
          <a:lstStyle>
            <a:lvl1pPr marL="0" indent="0" algn="l">
              <a:buNone/>
              <a:defRPr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694267"/>
            <a:ext cx="8229600" cy="4148666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3E4056-B525-4FFD-8D7B-3637AFFD8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0" y="709613"/>
            <a:ext cx="8229600" cy="158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69050"/>
            <a:ext cx="9156700" cy="501650"/>
          </a:xfrm>
          <a:prstGeom prst="rect">
            <a:avLst/>
          </a:prstGeom>
          <a:solidFill>
            <a:srgbClr val="427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972300" y="6053138"/>
            <a:ext cx="15097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5730" dir="54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167438"/>
            <a:ext cx="1268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6858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9144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 sz="1600"/>
            </a:lvl4pPr>
            <a:lvl5pPr marL="10842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6858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9144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 sz="1600"/>
            </a:lvl4pPr>
            <a:lvl5pPr marL="10842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9968"/>
            <a:ext cx="8229600" cy="487362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" y="740826"/>
            <a:ext cx="8229600" cy="4572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457200" y="6436784"/>
            <a:ext cx="4452938" cy="365125"/>
          </a:xfrm>
        </p:spPr>
        <p:txBody>
          <a:bodyPr anchor="ctr">
            <a:normAutofit/>
          </a:bodyPr>
          <a:lstStyle>
            <a:lvl1pPr>
              <a:buNone/>
              <a:defRPr sz="1000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70700" y="6437313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4A456F-4D3B-48ED-8264-70C93107D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15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February 2,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AD47BF-E32C-44AF-8B35-5EB5B4964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ts val="12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5800" indent="-1651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914400" indent="-169863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0842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457200" y="1662113"/>
            <a:ext cx="8229600" cy="19288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Rebuilding Together Northern Nevada</a:t>
            </a:r>
            <a:br>
              <a:rPr lang="en-US" altLang="en-US" dirty="0"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</a:br>
            <a:endParaRPr lang="en-US" altLang="en-US" dirty="0"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813675" cy="774700"/>
          </a:xfrm>
        </p:spPr>
        <p:txBody>
          <a:bodyPr/>
          <a:lstStyle/>
          <a:p>
            <a:pPr algn="ctr" eaLnBrk="1" hangingPunct="1"/>
            <a:r>
              <a:rPr lang="en-US" altLang="en-US" sz="2000" dirty="0">
                <a:solidFill>
                  <a:schemeClr val="tx1"/>
                </a:solidFill>
                <a:latin typeface="Roboto Condensed" pitchFamily="2" charset="0"/>
                <a:cs typeface="Arial" panose="020B0604020202020204" pitchFamily="34" charset="0"/>
              </a:rPr>
              <a:t>Repairing Homes </a:t>
            </a:r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| </a:t>
            </a:r>
            <a:r>
              <a:rPr lang="en-US" altLang="en-US" sz="2000" dirty="0">
                <a:solidFill>
                  <a:schemeClr val="tx1"/>
                </a:solidFill>
                <a:latin typeface="Roboto Condensed" pitchFamily="2" charset="0"/>
                <a:cs typeface="Arial" panose="020B0604020202020204" pitchFamily="34" charset="0"/>
              </a:rPr>
              <a:t>Revitalizing Communities </a:t>
            </a:r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| </a:t>
            </a:r>
            <a:r>
              <a:rPr lang="en-US" altLang="en-US" sz="2000" dirty="0">
                <a:solidFill>
                  <a:schemeClr val="tx1"/>
                </a:solidFill>
                <a:latin typeface="Roboto Condensed" pitchFamily="2" charset="0"/>
                <a:cs typeface="Arial" panose="020B0604020202020204" pitchFamily="34" charset="0"/>
              </a:rPr>
              <a:t>Rebuilding Lives</a:t>
            </a:r>
            <a:endParaRPr lang="en-US" altLang="en-US" sz="2000" dirty="0">
              <a:latin typeface="Roboto Condensed" pitchFamily="2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Safe Homes and Communities for Everyone!</a:t>
            </a:r>
          </a:p>
          <a:p>
            <a:pPr algn="ctr" eaLnBrk="1" hangingPunct="1"/>
            <a:endParaRPr lang="en-US" altLang="en-US" dirty="0">
              <a:latin typeface="Roboto Condensed" pitchFamily="2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dirty="0">
              <a:latin typeface="Roboto Condensed" pitchFamily="2" charset="0"/>
              <a:cs typeface="Arial" panose="020B0604020202020204" pitchFamily="34" charset="0"/>
            </a:endParaRPr>
          </a:p>
        </p:txBody>
      </p:sp>
      <p:pic>
        <p:nvPicPr>
          <p:cNvPr id="20484" name="Picture 3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486400"/>
            <a:ext cx="260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3A2757-E500-4D2F-B5AF-B5619143F170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487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latin typeface="Roboto Condensed" pitchFamily="2" charset="0"/>
                <a:ea typeface="Roboto Condensed" pitchFamily="2" charset="0"/>
              </a:rPr>
              <a:t>Rebuilding Together (National)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81133"/>
              </p:ext>
            </p:extLst>
          </p:nvPr>
        </p:nvGraphicFramePr>
        <p:xfrm>
          <a:off x="408882" y="772080"/>
          <a:ext cx="8229601" cy="550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7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Condensed" panose="02000000000000000000" pitchFamily="2" charset="0"/>
                        </a:rPr>
                        <a:t>Who We Are</a:t>
                      </a:r>
                    </a:p>
                  </a:txBody>
                  <a:tcPr marL="91444" marR="91444" marT="45035" marB="45035">
                    <a:solidFill>
                      <a:srgbClr val="545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Condensed" panose="02000000000000000000" pitchFamily="2" charset="0"/>
                        </a:rPr>
                        <a:t>Output (1988-2018)</a:t>
                      </a:r>
                    </a:p>
                  </a:txBody>
                  <a:tcPr marL="91444" marR="91444" marT="45035" marB="45035">
                    <a:solidFill>
                      <a:srgbClr val="545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Condensed" panose="02000000000000000000" pitchFamily="2" charset="0"/>
                        </a:rPr>
                        <a:t>Impact</a:t>
                      </a:r>
                    </a:p>
                  </a:txBody>
                  <a:tcPr marL="91444" marR="91444" marT="45035" marB="45035">
                    <a:solidFill>
                      <a:srgbClr val="545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150">
                <a:tc>
                  <a:txBody>
                    <a:bodyPr/>
                    <a:lstStyle/>
                    <a:p>
                      <a:pPr marL="176213" indent="-17621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latin typeface="+mn-lt"/>
                          <a:ea typeface="Roboto Condensed" panose="02000000000000000000" pitchFamily="2" charset="0"/>
                        </a:rPr>
                        <a:t>Leading national nonprofit dedicated to repairing homes, revitalizing communities and rebuilding lives with a vision for safe homes and communities for every person</a:t>
                      </a:r>
                    </a:p>
                    <a:p>
                      <a:pPr marL="176213" indent="-176213" algn="l"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latin typeface="+mn-lt"/>
                        <a:ea typeface="Roboto Condensed" panose="02000000000000000000" pitchFamily="2" charset="0"/>
                      </a:endParaRPr>
                    </a:p>
                    <a:p>
                      <a:pPr marL="176213" indent="-17621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latin typeface="+mn-lt"/>
                          <a:ea typeface="Roboto Condensed" panose="02000000000000000000" pitchFamily="2" charset="0"/>
                        </a:rPr>
                        <a:t>130+ affiliates that provide critical repairs to our neighbors’ homes and revitalize the communities where we live</a:t>
                      </a:r>
                    </a:p>
                    <a:p>
                      <a:pPr marL="176213" indent="-176213" algn="l"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latin typeface="+mn-lt"/>
                        <a:ea typeface="Roboto Condensed" panose="02000000000000000000" pitchFamily="2" charset="0"/>
                      </a:endParaRPr>
                    </a:p>
                    <a:p>
                      <a:pPr marL="176213" indent="-17621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latin typeface="+mn-lt"/>
                          <a:ea typeface="Roboto Condensed" panose="02000000000000000000" pitchFamily="2" charset="0"/>
                        </a:rPr>
                        <a:t>In 39 states plus the District of Columbia</a:t>
                      </a:r>
                    </a:p>
                    <a:p>
                      <a:endParaRPr lang="en-US" sz="1400" dirty="0">
                        <a:latin typeface="Calibri" panose="020F0502020204030204" pitchFamily="34" charset="0"/>
                        <a:ea typeface="Roboto Condensed" panose="02000000000000000000" pitchFamily="2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ea typeface="Roboto Condensed" panose="02000000000000000000" pitchFamily="2" charset="0"/>
                      </a:endParaRPr>
                    </a:p>
                  </a:txBody>
                  <a:tcPr marL="91444" marR="91444" marT="45035" marB="45035">
                    <a:solidFill>
                      <a:srgbClr val="F89C9A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dirty="0">
                          <a:latin typeface="+mn-lt"/>
                          <a:ea typeface="Roboto Condensed" panose="02000000000000000000" pitchFamily="2" charset="0"/>
                        </a:rPr>
                        <a:t>6.2 million people served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latin typeface="+mn-lt"/>
                        <a:ea typeface="Roboto Condensed" panose="02000000000000000000" pitchFamily="2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latin typeface="+mn-lt"/>
                          <a:ea typeface="Roboto Condensed" panose="02000000000000000000" pitchFamily="2" charset="0"/>
                        </a:rPr>
                        <a:t>4.1 million volunteers mobilized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None/>
                      </a:pPr>
                      <a:endParaRPr lang="en-US" sz="1700" b="0" dirty="0">
                        <a:latin typeface="+mn-lt"/>
                        <a:ea typeface="Roboto Condensed" panose="02000000000000000000" pitchFamily="2" charset="0"/>
                      </a:endParaRPr>
                    </a:p>
                    <a:p>
                      <a:pPr marL="176213" marR="0" lvl="0" indent="-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dirty="0">
                          <a:latin typeface="+mn-lt"/>
                          <a:ea typeface="Roboto Condensed" panose="02000000000000000000" pitchFamily="2" charset="0"/>
                        </a:rPr>
                        <a:t>500,000 people living in safer homes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None/>
                      </a:pPr>
                      <a:endParaRPr lang="en-US" sz="1700" b="0" dirty="0">
                        <a:latin typeface="+mn-lt"/>
                        <a:ea typeface="Roboto Condensed" panose="02000000000000000000" pitchFamily="2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latin typeface="+mn-lt"/>
                          <a:ea typeface="Roboto Condensed" panose="02000000000000000000" pitchFamily="2" charset="0"/>
                        </a:rPr>
                        <a:t>210,000 homes and nonprofit facilities repaired and rehabilitated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b="0" dirty="0">
                        <a:latin typeface="Calibri" panose="020F0502020204030204" pitchFamily="34" charset="0"/>
                        <a:ea typeface="Roboto Condensed" panose="02000000000000000000" pitchFamily="2" charset="0"/>
                      </a:endParaRPr>
                    </a:p>
                  </a:txBody>
                  <a:tcPr marL="91444" marR="91444" marT="45035" marB="45035">
                    <a:solidFill>
                      <a:srgbClr val="A1C9BB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Helvetica" panose="020B0604020202020204" pitchFamily="34" charset="0"/>
                        </a:rPr>
                        <a:t>90% plan to age in place</a:t>
                      </a:r>
                    </a:p>
                    <a:p>
                      <a:pPr marL="176213" marR="0" lvl="0" indent="-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700" b="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Helvetica" panose="020B0604020202020204" pitchFamily="34" charset="0"/>
                      </a:endParaRPr>
                    </a:p>
                    <a:p>
                      <a:pPr marL="176213" indent="-1762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Helvetica" panose="020B0604020202020204" pitchFamily="34" charset="0"/>
                        </a:rPr>
                        <a:t>78% of service recipients stated that the home repair “helped a great deal”</a:t>
                      </a:r>
                    </a:p>
                    <a:p>
                      <a:pPr marL="176213" indent="-1762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Helvetica" panose="020B0604020202020204" pitchFamily="34" charset="0"/>
                      </a:endParaRPr>
                    </a:p>
                    <a:p>
                      <a:pPr marL="176213" indent="-1762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Helvetica" panose="020B0604020202020204" pitchFamily="34" charset="0"/>
                        </a:rPr>
                        <a:t>More than 25% of homeowners served felt an increased connection within their communities</a:t>
                      </a:r>
                    </a:p>
                    <a:p>
                      <a:pPr marL="176213" indent="-176213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700" b="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Helvetica" panose="020B0604020202020204" pitchFamily="34" charset="0"/>
                      </a:endParaRPr>
                    </a:p>
                    <a:p>
                      <a:pPr marL="176213" indent="-1762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Helvetica" panose="020B0604020202020204" pitchFamily="34" charset="0"/>
                        </a:rPr>
                        <a:t>11% reported that repairs kept them from being homeless</a:t>
                      </a:r>
                    </a:p>
                    <a:p>
                      <a:pPr marL="176213" indent="-1762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Helvetica" panose="020B0604020202020204" pitchFamily="34" charset="0"/>
                      </a:endParaRPr>
                    </a:p>
                    <a:p>
                      <a:pPr marL="176213" indent="-1762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Helvetica" panose="020B0604020202020204" pitchFamily="34" charset="0"/>
                        </a:rPr>
                        <a:t>“Since the repair, I enjoy life more and make the most of everyday…”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 Condensed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 marL="91444" marR="91444" marT="45035" marB="45035">
                    <a:solidFill>
                      <a:srgbClr val="FDC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3D90CBA-E1E6-4180-9FF8-DB4A4C76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62" y="6085920"/>
            <a:ext cx="2391045" cy="88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4910A45-44EE-43AE-A535-240C5876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2" y="6166448"/>
            <a:ext cx="2164580" cy="68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192ED2-BA90-4CAD-A0F2-6508BDCFD057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457200" y="1088493"/>
            <a:ext cx="8064500" cy="11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8000"/>
              </a:lnSpc>
              <a:defRPr/>
            </a:pPr>
            <a:endParaRPr lang="en-US" altLang="en-US" sz="2000" dirty="0">
              <a:latin typeface="Roboto Condensed" pitchFamily="2" charset="0"/>
            </a:endParaRPr>
          </a:p>
          <a:p>
            <a:pPr>
              <a:lnSpc>
                <a:spcPct val="118000"/>
              </a:lnSpc>
              <a:defRPr/>
            </a:pPr>
            <a:endParaRPr lang="en-US" altLang="en-US" sz="2000" dirty="0">
              <a:latin typeface="Roboto Condensed" pitchFamily="2" charset="0"/>
            </a:endParaRPr>
          </a:p>
          <a:p>
            <a:pPr>
              <a:lnSpc>
                <a:spcPct val="118000"/>
              </a:lnSpc>
              <a:defRPr/>
            </a:pPr>
            <a:endParaRPr lang="en-US" altLang="en-US" sz="2000" dirty="0">
              <a:latin typeface="Roboto Condensed" pitchFamily="2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5903913"/>
            <a:ext cx="2882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6150"/>
            <a:ext cx="2609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35A60-F66C-488D-8EE3-1A898549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Roboto Condensed" pitchFamily="2" charset="0"/>
                <a:ea typeface="Roboto Condensed" pitchFamily="2" charset="0"/>
              </a:rPr>
              <a:t>Who We Serve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6A3DC4-6D98-44C3-A4FA-F709B7313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492658"/>
              </p:ext>
            </p:extLst>
          </p:nvPr>
        </p:nvGraphicFramePr>
        <p:xfrm>
          <a:off x="546920" y="819801"/>
          <a:ext cx="7790255" cy="496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420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DCA35D-E297-4847-8E14-4ED7BC98A1BC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Text Placeholder 4"/>
          <p:cNvSpPr>
            <a:spLocks noGrp="1"/>
          </p:cNvSpPr>
          <p:nvPr>
            <p:ph idx="1"/>
          </p:nvPr>
        </p:nvSpPr>
        <p:spPr>
          <a:xfrm>
            <a:off x="457200" y="968375"/>
            <a:ext cx="8229600" cy="53006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Applicant must own their home, live in it as their primary residence and intend to remain in the home for at least two years following completion of the work.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n-lt"/>
              </a:rPr>
              <a:t>Mortgage, homeowner’s insurance and property taxes must be current.</a:t>
            </a:r>
            <a:endParaRPr lang="en-US" altLang="en-US" sz="2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>
              <a:defRPr/>
            </a:pPr>
            <a:r>
              <a:rPr lang="en-US" sz="2600" dirty="0">
                <a:latin typeface="+mn-lt"/>
              </a:rPr>
              <a:t>Total gross combined income for all residents (18+ years) in cannot exceed following amounts. (max 80% AMI)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00000"/>
              </a:solidFill>
              <a:latin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3482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487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500" dirty="0">
                <a:latin typeface="Roboto Condensed" pitchFamily="2" charset="0"/>
                <a:cs typeface="Arial" panose="020B0604020202020204" pitchFamily="34" charset="0"/>
              </a:rPr>
              <a:t>Eligibility </a:t>
            </a:r>
            <a:endParaRPr lang="en-US" altLang="en-US" sz="2500" dirty="0">
              <a:highlight>
                <a:srgbClr val="FFFF00"/>
              </a:highlight>
              <a:latin typeface="Roboto Condensed" pitchFamily="2" charset="0"/>
              <a:cs typeface="Arial" panose="020B0604020202020204" pitchFamily="34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5889625"/>
            <a:ext cx="28844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80113"/>
            <a:ext cx="2609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66487"/>
              </p:ext>
            </p:extLst>
          </p:nvPr>
        </p:nvGraphicFramePr>
        <p:xfrm>
          <a:off x="742278" y="4333875"/>
          <a:ext cx="7704810" cy="11128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38026">
                  <a:extLst>
                    <a:ext uri="{9D8B030D-6E8A-4147-A177-3AD203B41FA5}">
                      <a16:colId xmlns:a16="http://schemas.microsoft.com/office/drawing/2014/main" val="2802278306"/>
                    </a:ext>
                  </a:extLst>
                </a:gridCol>
                <a:gridCol w="2583392">
                  <a:extLst>
                    <a:ext uri="{9D8B030D-6E8A-4147-A177-3AD203B41FA5}">
                      <a16:colId xmlns:a16="http://schemas.microsoft.com/office/drawing/2014/main" val="675187106"/>
                    </a:ext>
                  </a:extLst>
                </a:gridCol>
                <a:gridCol w="2583392">
                  <a:extLst>
                    <a:ext uri="{9D8B030D-6E8A-4147-A177-3AD203B41FA5}">
                      <a16:colId xmlns:a16="http://schemas.microsoft.com/office/drawing/2014/main" val="3766478518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 person - $42,000</a:t>
                      </a:r>
                    </a:p>
                  </a:txBody>
                  <a:tcPr marL="91452" marR="9145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 persons – $48,000</a:t>
                      </a:r>
                    </a:p>
                  </a:txBody>
                  <a:tcPr marL="91452" marR="9145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 persons - $54,000</a:t>
                      </a:r>
                    </a:p>
                  </a:txBody>
                  <a:tcPr marL="91452" marR="91452" marT="45733" marB="45733"/>
                </a:tc>
                <a:extLst>
                  <a:ext uri="{0D108BD9-81ED-4DB2-BD59-A6C34878D82A}">
                    <a16:rowId xmlns:a16="http://schemas.microsoft.com/office/drawing/2014/main" val="244261312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 persons - $60,000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 persons - $64,800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 persons - $69,600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3" marB="45733"/>
                </a:tc>
                <a:extLst>
                  <a:ext uri="{0D108BD9-81ED-4DB2-BD59-A6C34878D82A}">
                    <a16:rowId xmlns:a16="http://schemas.microsoft.com/office/drawing/2014/main" val="422356347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 persons - $74,400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8+ persons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- $79,200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3" marB="45733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33" marB="45733"/>
                </a:tc>
                <a:extLst>
                  <a:ext uri="{0D108BD9-81ED-4DB2-BD59-A6C34878D82A}">
                    <a16:rowId xmlns:a16="http://schemas.microsoft.com/office/drawing/2014/main" val="405239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55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19AE60-9A39-4B4A-A277-73D6BC7D42A6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Text Placeholder 4"/>
          <p:cNvSpPr>
            <a:spLocks noGrp="1"/>
          </p:cNvSpPr>
          <p:nvPr>
            <p:ph idx="1"/>
          </p:nvPr>
        </p:nvSpPr>
        <p:spPr>
          <a:xfrm>
            <a:off x="381893" y="772250"/>
            <a:ext cx="4329955" cy="378899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AC143"/>
                </a:solidFill>
                <a:latin typeface="+mn-lt"/>
                <a:cs typeface="Arial" panose="020B0604020202020204" pitchFamily="34" charset="0"/>
              </a:rPr>
              <a:t>Repair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 homes</a:t>
            </a:r>
          </a:p>
          <a:p>
            <a:pPr marL="633413" lvl="2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Eight Principles of Healthy Homes</a:t>
            </a:r>
          </a:p>
          <a:p>
            <a:pPr marL="633413" lvl="2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25 critical health and safety priorities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AC143"/>
                </a:solidFill>
                <a:latin typeface="+mn-lt"/>
                <a:cs typeface="Arial" panose="020B0604020202020204" pitchFamily="34" charset="0"/>
              </a:rPr>
              <a:t>Revitalize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and strengthen communities</a:t>
            </a:r>
          </a:p>
          <a:p>
            <a:pPr marL="633413" lvl="2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Preserve affordable homeownership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7AC143"/>
                </a:solidFill>
                <a:latin typeface="+mn-lt"/>
                <a:cs typeface="Arial" panose="020B0604020202020204" pitchFamily="34" charset="0"/>
              </a:rPr>
              <a:t>Rebuild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lives </a:t>
            </a:r>
          </a:p>
          <a:p>
            <a:pPr algn="ctr"/>
            <a:endParaRPr lang="en-US" altLang="en-US" sz="2000" b="1" dirty="0">
              <a:solidFill>
                <a:srgbClr val="7AC143"/>
              </a:solidFill>
              <a:latin typeface="+mn-lt"/>
              <a:cs typeface="Arial" panose="020B0604020202020204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latin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3175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487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latin typeface="Roboto Condensed" pitchFamily="2" charset="0"/>
                <a:cs typeface="Arial" panose="020B0604020202020204" pitchFamily="34" charset="0"/>
              </a:rPr>
              <a:t>What We Do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5872956"/>
            <a:ext cx="2882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966992"/>
            <a:ext cx="2609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Rectangle 2"/>
          <p:cNvSpPr>
            <a:spLocks noChangeArrowheads="1"/>
          </p:cNvSpPr>
          <p:nvPr/>
        </p:nvSpPr>
        <p:spPr bwMode="auto">
          <a:xfrm>
            <a:off x="457200" y="4722836"/>
            <a:ext cx="3843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Safe and healthy housing is the foundation, framework and focus of what we do.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752488"/>
            <a:ext cx="477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i="1" dirty="0">
                <a:latin typeface="+mn-lt"/>
                <a:cs typeface="Arial" panose="020B0604020202020204" pitchFamily="34" charset="0"/>
              </a:rPr>
              <a:t>We do this at no cost to the homeowner.</a:t>
            </a:r>
          </a:p>
        </p:txBody>
      </p:sp>
      <p:pic>
        <p:nvPicPr>
          <p:cNvPr id="14" name="Picture 13" descr="A picture containing wall, indoor, building, window&#10;&#10;Description automatically generated">
            <a:extLst>
              <a:ext uri="{FF2B5EF4-FFF2-40B4-BE49-F238E27FC236}">
                <a16:creationId xmlns:a16="http://schemas.microsoft.com/office/drawing/2014/main" id="{91BCBDBF-5F87-4DE5-8959-949CE677BE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49" b="10330"/>
          <a:stretch/>
        </p:blipFill>
        <p:spPr>
          <a:xfrm>
            <a:off x="5476873" y="3876874"/>
            <a:ext cx="3073402" cy="1911350"/>
          </a:xfrm>
          <a:prstGeom prst="rect">
            <a:avLst/>
          </a:prstGeom>
          <a:ln w="12700">
            <a:solidFill>
              <a:srgbClr val="7AC143"/>
            </a:solidFill>
          </a:ln>
        </p:spPr>
      </p:pic>
      <p:pic>
        <p:nvPicPr>
          <p:cNvPr id="15" name="Picture 14" descr="A group of people standing outside a house&#10;&#10;Description automatically generated with medium confidence">
            <a:extLst>
              <a:ext uri="{FF2B5EF4-FFF2-40B4-BE49-F238E27FC236}">
                <a16:creationId xmlns:a16="http://schemas.microsoft.com/office/drawing/2014/main" id="{E767A752-44C2-4446-AEC4-CC960443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1" y="889396"/>
            <a:ext cx="3776664" cy="2832498"/>
          </a:xfrm>
          <a:prstGeom prst="rect">
            <a:avLst/>
          </a:prstGeom>
          <a:ln w="12700">
            <a:solidFill>
              <a:srgbClr val="7AC143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BCD7B6-F917-4D56-9EDB-345A61021087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57200" y="6437313"/>
            <a:ext cx="4452938" cy="365125"/>
          </a:xfrm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6091238"/>
            <a:ext cx="15097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4DB2A-78B6-42FC-8DCB-6232FA480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3" y="192528"/>
            <a:ext cx="8511020" cy="5709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BCD7B6-F917-4D56-9EDB-345A61021087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57200" y="6437313"/>
            <a:ext cx="4452938" cy="365125"/>
          </a:xfrm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4743452" y="296524"/>
            <a:ext cx="373062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solidFill>
                  <a:srgbClr val="7AC143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For More Information</a:t>
            </a:r>
          </a:p>
          <a:p>
            <a:pPr eaLnBrk="1" hangingPunct="1"/>
            <a:r>
              <a:rPr lang="en-US" altLang="en-US" sz="2000" dirty="0">
                <a:latin typeface="Roboto Condensed" pitchFamily="2" charset="0"/>
                <a:ea typeface="Roboto Condensed" pitchFamily="2" charset="0"/>
                <a:cs typeface="Arial" panose="020B0604020202020204" pitchFamily="34" charset="0"/>
                <a:hlinkClick r:id="rId3"/>
              </a:rPr>
              <a:t>rebuilder@rtnnv.org</a:t>
            </a:r>
            <a:r>
              <a:rPr lang="en-US" altLang="en-US" sz="2000" dirty="0"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568825" y="1900989"/>
            <a:ext cx="25796" cy="3360825"/>
          </a:xfrm>
          <a:prstGeom prst="line">
            <a:avLst/>
          </a:prstGeom>
          <a:ln w="31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6091238"/>
            <a:ext cx="15097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" y="2531335"/>
            <a:ext cx="4050571" cy="1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Box 1"/>
          <p:cNvSpPr txBox="1">
            <a:spLocks noChangeArrowheads="1"/>
          </p:cNvSpPr>
          <p:nvPr/>
        </p:nvSpPr>
        <p:spPr bwMode="auto">
          <a:xfrm>
            <a:off x="4595497" y="1268947"/>
            <a:ext cx="45021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69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en-US" altLang="en-US" sz="2400" b="1" dirty="0">
                <a:solidFill>
                  <a:srgbClr val="7AC143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Websites:</a:t>
            </a:r>
            <a:endParaRPr lang="en-US" altLang="en-US" sz="1600" dirty="0"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Local: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  <a:latin typeface="Roboto Condensed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www.rebuildingtogethernnv.org</a:t>
            </a:r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 or </a:t>
            </a:r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  <a:hlinkClick r:id="rId3"/>
              </a:rPr>
              <a:t>www.rtnnv.org</a:t>
            </a:r>
            <a:endParaRPr lang="en-US" altLang="en-US" sz="2000" dirty="0"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endParaRPr lang="en-US" altLang="en-US" sz="1600" dirty="0">
              <a:latin typeface="Roboto Condensed" pitchFamily="2" charset="0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National</a:t>
            </a:r>
            <a:endParaRPr lang="en-US" altLang="en-US" sz="2000" dirty="0">
              <a:latin typeface="Roboto Condensed" pitchFamily="2" charset="0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  <a:hlinkClick r:id="rId3"/>
              </a:rPr>
              <a:t>www.rebuildingtogether.org</a:t>
            </a:r>
            <a:endParaRPr lang="en-US" altLang="en-US" sz="2000" dirty="0"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endParaRPr lang="en-US" altLang="en-US" sz="2400" b="1" dirty="0">
              <a:solidFill>
                <a:srgbClr val="7AC143"/>
              </a:solidFill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b="1" dirty="0">
                <a:solidFill>
                  <a:srgbClr val="7AC143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Phone:</a:t>
            </a:r>
          </a:p>
          <a:p>
            <a:pPr lvl="1"/>
            <a:r>
              <a:rPr lang="en-US" altLang="en-US" sz="2000" dirty="0">
                <a:latin typeface="Roboto Condensed" panose="02000000000000000000"/>
              </a:rPr>
              <a:t>775.395.9808</a:t>
            </a:r>
          </a:p>
          <a:p>
            <a:pPr lvl="1"/>
            <a:endParaRPr lang="en-US" altLang="en-US" sz="2400" dirty="0"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b="1" dirty="0">
                <a:solidFill>
                  <a:srgbClr val="7AC143"/>
                </a:solidFill>
                <a:latin typeface="Roboto Condensed" pitchFamily="2" charset="0"/>
                <a:cs typeface="Arial" panose="020B0604020202020204" pitchFamily="34" charset="0"/>
              </a:rPr>
              <a:t>Contacts:</a:t>
            </a:r>
          </a:p>
          <a:p>
            <a:pPr lvl="1"/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Katie Pace,  </a:t>
            </a:r>
            <a:r>
              <a:rPr lang="en-US" altLang="en-US" sz="2000" dirty="0">
                <a:solidFill>
                  <a:srgbClr val="7AC143"/>
                </a:solidFill>
                <a:latin typeface="Roboto Condensed" pitchFamily="2" charset="0"/>
                <a:cs typeface="Arial" panose="020B0604020202020204" pitchFamily="34" charset="0"/>
                <a:hlinkClick r:id="rId3"/>
              </a:rPr>
              <a:t>katiepace@rtnnv.org</a:t>
            </a:r>
            <a:endParaRPr lang="en-US" altLang="en-US" sz="2000" dirty="0">
              <a:solidFill>
                <a:srgbClr val="7AC143"/>
              </a:solidFill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Roboto Condensed" pitchFamily="2" charset="0"/>
                <a:cs typeface="Arial" panose="020B0604020202020204" pitchFamily="34" charset="0"/>
              </a:rPr>
              <a:t>Dan Dykes, </a:t>
            </a:r>
            <a:r>
              <a:rPr lang="en-US" altLang="en-US" sz="2000" dirty="0">
                <a:solidFill>
                  <a:srgbClr val="0070C0"/>
                </a:solidFill>
                <a:latin typeface="Roboto Condensed" pitchFamily="2" charset="0"/>
                <a:cs typeface="Arial" panose="020B0604020202020204" pitchFamily="34" charset="0"/>
                <a:hlinkClick r:id="rId3"/>
              </a:rPr>
              <a:t>dpdykes@gmail.com</a:t>
            </a:r>
            <a:endParaRPr lang="en-US" altLang="en-US" sz="2000" dirty="0">
              <a:solidFill>
                <a:srgbClr val="0070C0"/>
              </a:solidFill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endParaRPr lang="en-US" altLang="en-US" sz="1600" dirty="0"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endParaRPr lang="en-US" altLang="en-US" sz="2400" b="1" dirty="0">
              <a:latin typeface="Roboto Condensed" pitchFamily="2" charset="0"/>
              <a:cs typeface="Arial" panose="020B0604020202020204" pitchFamily="34" charset="0"/>
            </a:endParaRPr>
          </a:p>
          <a:p>
            <a:pPr lvl="1"/>
            <a:endParaRPr lang="en-US" altLang="en-US" sz="2400" b="1" dirty="0">
              <a:solidFill>
                <a:srgbClr val="7AC143"/>
              </a:solidFill>
              <a:latin typeface="Roboto Condense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7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47E0D4-B9A5-48B3-9558-A6D5A2592DFA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 Placeholder 4"/>
          <p:cNvSpPr>
            <a:spLocks noGrp="1"/>
          </p:cNvSpPr>
          <p:nvPr>
            <p:ph idx="1"/>
          </p:nvPr>
        </p:nvSpPr>
        <p:spPr>
          <a:xfrm>
            <a:off x="460375" y="1063625"/>
            <a:ext cx="8229600" cy="4402138"/>
          </a:xfrm>
        </p:spPr>
        <p:txBody>
          <a:bodyPr/>
          <a:lstStyle/>
          <a:p>
            <a:pPr lvl="1" indent="0">
              <a:buFont typeface="Arial" panose="020B0604020202020204" pitchFamily="34" charset="0"/>
              <a:buNone/>
            </a:pPr>
            <a:endParaRPr lang="en-US" altLang="en-US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en-US" altLang="en-US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en-US" altLang="en-US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en-US" altLang="en-US"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lvl="1" indent="0" algn="ctr"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7AC143"/>
                </a:solidFill>
                <a:latin typeface="Roboto Condensed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1204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487363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874544"/>
            <a:ext cx="28844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5978526"/>
            <a:ext cx="2614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418</Words>
  <Application>Microsoft Office PowerPoint</Application>
  <PresentationFormat>On-screen Show (4:3)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Roboto Condensed</vt:lpstr>
      <vt:lpstr>Rockwell</vt:lpstr>
      <vt:lpstr>Office Theme</vt:lpstr>
      <vt:lpstr>Rebuilding Together Northern Nevada </vt:lpstr>
      <vt:lpstr>Rebuilding Together (National)</vt:lpstr>
      <vt:lpstr>Who We Serve</vt:lpstr>
      <vt:lpstr>Eligibility </vt:lpstr>
      <vt:lpstr>What We Do</vt:lpstr>
      <vt:lpstr>PowerPoint Presentation</vt:lpstr>
      <vt:lpstr>PowerPoint Presentation</vt:lpstr>
      <vt:lpstr>PowerPoint Presentation</vt:lpstr>
    </vt:vector>
  </TitlesOfParts>
  <Company>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Okey Nestor</dc:creator>
  <cp:lastModifiedBy>Torres, Julie</cp:lastModifiedBy>
  <cp:revision>360</cp:revision>
  <cp:lastPrinted>2020-09-09T08:02:30Z</cp:lastPrinted>
  <dcterms:created xsi:type="dcterms:W3CDTF">2016-03-16T18:01:10Z</dcterms:created>
  <dcterms:modified xsi:type="dcterms:W3CDTF">2021-03-24T18:33:48Z</dcterms:modified>
</cp:coreProperties>
</file>